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60" r:id="rId2"/>
    <p:sldId id="263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309" r:id="rId13"/>
    <p:sldId id="308" r:id="rId14"/>
    <p:sldId id="306" r:id="rId15"/>
    <p:sldId id="307" r:id="rId16"/>
    <p:sldId id="305" r:id="rId17"/>
    <p:sldId id="294" r:id="rId18"/>
    <p:sldId id="310" r:id="rId19"/>
    <p:sldId id="311" r:id="rId20"/>
    <p:sldId id="312" r:id="rId21"/>
    <p:sldId id="295" r:id="rId22"/>
    <p:sldId id="296" r:id="rId23"/>
    <p:sldId id="297" r:id="rId24"/>
    <p:sldId id="298" r:id="rId25"/>
    <p:sldId id="299" r:id="rId26"/>
    <p:sldId id="300" r:id="rId27"/>
    <p:sldId id="301" r:id="rId28"/>
    <p:sldId id="302" r:id="rId29"/>
    <p:sldId id="303" r:id="rId30"/>
    <p:sldId id="304" r:id="rId31"/>
    <p:sldId id="282" r:id="rId32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64" autoAdjust="0"/>
    <p:restoredTop sz="98743" autoAdjust="0"/>
  </p:normalViewPr>
  <p:slideViewPr>
    <p:cSldViewPr snapToGrid="0">
      <p:cViewPr>
        <p:scale>
          <a:sx n="78" d="100"/>
          <a:sy n="78" d="100"/>
        </p:scale>
        <p:origin x="-1500" y="-8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F9241B-8E67-4A13-A093-478F35C7307C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76D227-FA3A-4CD4-8F06-9B646F8A83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9345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wmf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F8969B-F016-40CE-99CF-DFD791E60418}" type="datetimeFigureOut">
              <a:rPr lang="en-US" smtClean="0"/>
              <a:t>11/29/2017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4E0B0E-7423-4679-BEC3-E07D28DC8F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47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4049611" y="4673600"/>
            <a:ext cx="8155089" cy="218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4050393" y="0"/>
            <a:ext cx="8154307" cy="47117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00057" y="2157250"/>
            <a:ext cx="7126013" cy="2143864"/>
          </a:xfrm>
        </p:spPr>
        <p:txBody>
          <a:bodyPr>
            <a:norm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059936" cy="6858000"/>
          </a:xfrm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500058" y="5136641"/>
            <a:ext cx="7126012" cy="114985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5" name="Picture 14" descr="ODU_sig_REV-01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0057" y="372102"/>
            <a:ext cx="2081050" cy="874892"/>
          </a:xfrm>
          <a:prstGeom prst="rect">
            <a:avLst/>
          </a:prstGeom>
        </p:spPr>
      </p:pic>
      <p:sp>
        <p:nvSpPr>
          <p:cNvPr id="8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534400" y="764868"/>
            <a:ext cx="3098800" cy="430926"/>
          </a:xfrm>
        </p:spPr>
        <p:txBody>
          <a:bodyPr anchor="ctr">
            <a:normAutofit/>
          </a:bodyPr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4054348" y="4711700"/>
            <a:ext cx="8132064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816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6085114" y="1468315"/>
            <a:ext cx="5645500" cy="47086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9615" y="1468315"/>
            <a:ext cx="5645499" cy="4708648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 smtClean="0"/>
              <a:t>Third </a:t>
            </a:r>
            <a:r>
              <a:rPr lang="en-US" dirty="0"/>
              <a:t>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356579" y="1741488"/>
            <a:ext cx="5127625" cy="417988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6206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6085114" y="1468315"/>
            <a:ext cx="5645500" cy="47086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9615" y="1468315"/>
            <a:ext cx="5645499" cy="4708648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 smtClean="0"/>
              <a:t>Third </a:t>
            </a:r>
            <a:r>
              <a:rPr lang="en-US" dirty="0"/>
              <a:t>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356579" y="1741488"/>
            <a:ext cx="5127625" cy="4179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367629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with Title and Conten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725" y="2287034"/>
            <a:ext cx="301752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9225" y="941061"/>
            <a:ext cx="5360229" cy="15867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137885" y="2437744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725" y="-873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3017409" y="-2654"/>
            <a:ext cx="3017520" cy="228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6"/>
          </p:nvPr>
        </p:nvSpPr>
        <p:spPr>
          <a:xfrm>
            <a:off x="3155405" y="148258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3017409" y="2285253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-111" y="4574940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3017409" y="4573159"/>
            <a:ext cx="301752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21"/>
          </p:nvPr>
        </p:nvSpPr>
        <p:spPr>
          <a:xfrm>
            <a:off x="3154569" y="4720102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6389225" y="2706995"/>
            <a:ext cx="5359863" cy="349675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3254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with Title and Conten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725" y="2287034"/>
            <a:ext cx="3017520" cy="228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9225" y="941061"/>
            <a:ext cx="5360229" cy="15867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137885" y="2437744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725" y="-873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3017409" y="-2654"/>
            <a:ext cx="3017520" cy="228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6"/>
          </p:nvPr>
        </p:nvSpPr>
        <p:spPr>
          <a:xfrm>
            <a:off x="3155405" y="148258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3017409" y="2285253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-111" y="4574940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3017409" y="4573159"/>
            <a:ext cx="3017520" cy="228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21"/>
          </p:nvPr>
        </p:nvSpPr>
        <p:spPr>
          <a:xfrm>
            <a:off x="3154569" y="4720102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6389225" y="2706995"/>
            <a:ext cx="5359863" cy="349675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200769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with Title and Content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6034093" y="-2654"/>
            <a:ext cx="6157906" cy="68618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725" y="2287034"/>
            <a:ext cx="301752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9225" y="941061"/>
            <a:ext cx="5360229" cy="15867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137885" y="2437744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725" y="-873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3017409" y="-2654"/>
            <a:ext cx="3017520" cy="228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6"/>
          </p:nvPr>
        </p:nvSpPr>
        <p:spPr>
          <a:xfrm>
            <a:off x="3155405" y="148258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3017409" y="2285253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-111" y="4574940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3017409" y="4573159"/>
            <a:ext cx="301752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21"/>
          </p:nvPr>
        </p:nvSpPr>
        <p:spPr>
          <a:xfrm>
            <a:off x="3154569" y="4720102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6389225" y="2706995"/>
            <a:ext cx="5359863" cy="349675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2230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with Title and Content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725" y="2287034"/>
            <a:ext cx="3017520" cy="228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9225" y="941061"/>
            <a:ext cx="5360229" cy="15867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137885" y="2437744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725" y="-873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3017409" y="-2654"/>
            <a:ext cx="3017520" cy="228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6"/>
          </p:nvPr>
        </p:nvSpPr>
        <p:spPr>
          <a:xfrm>
            <a:off x="3155405" y="148258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3017409" y="2285253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-111" y="4574940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3017409" y="4573159"/>
            <a:ext cx="301752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21"/>
          </p:nvPr>
        </p:nvSpPr>
        <p:spPr>
          <a:xfrm>
            <a:off x="3154569" y="4720102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6389225" y="2706995"/>
            <a:ext cx="5359863" cy="349675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8590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 with Title and Content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725" y="2287034"/>
            <a:ext cx="3017520" cy="2286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9225" y="941061"/>
            <a:ext cx="5360229" cy="158673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137885" y="2437744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725" y="-873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3017409" y="-2654"/>
            <a:ext cx="3017520" cy="228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sz="half" idx="16"/>
          </p:nvPr>
        </p:nvSpPr>
        <p:spPr>
          <a:xfrm>
            <a:off x="3155405" y="148258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Picture Placeholder 11"/>
          <p:cNvSpPr>
            <a:spLocks noGrp="1"/>
          </p:cNvSpPr>
          <p:nvPr>
            <p:ph type="pic" sz="quarter" idx="17"/>
          </p:nvPr>
        </p:nvSpPr>
        <p:spPr>
          <a:xfrm>
            <a:off x="3017409" y="2285253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20"/>
          </p:nvPr>
        </p:nvSpPr>
        <p:spPr>
          <a:xfrm>
            <a:off x="-111" y="4574940"/>
            <a:ext cx="3017520" cy="2286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3017409" y="4573159"/>
            <a:ext cx="3017520" cy="228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21"/>
          </p:nvPr>
        </p:nvSpPr>
        <p:spPr>
          <a:xfrm>
            <a:off x="3154569" y="4720102"/>
            <a:ext cx="2743200" cy="2011680"/>
          </a:xfrm>
        </p:spPr>
        <p:txBody>
          <a:bodyPr anchor="ctr"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6389225" y="2706995"/>
            <a:ext cx="5359863" cy="349675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626425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201144" cy="3982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-23024" y="3982720"/>
            <a:ext cx="7468838" cy="2875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7447280" y="3982720"/>
            <a:ext cx="4743253" cy="287528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561" y="1573619"/>
            <a:ext cx="10319546" cy="2073348"/>
          </a:xfrm>
        </p:spPr>
        <p:txBody>
          <a:bodyPr anchor="ctr">
            <a:normAutofit/>
          </a:bodyPr>
          <a:lstStyle>
            <a:lvl1pPr>
              <a:defRPr sz="5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560" y="4426943"/>
            <a:ext cx="6332337" cy="1952592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-23025" y="3971701"/>
            <a:ext cx="1219200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2" name="Picture 11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8297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-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201144" cy="3982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-23024" y="3982720"/>
            <a:ext cx="7468838" cy="2875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7447280" y="3982720"/>
            <a:ext cx="4743253" cy="287528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561" y="1573619"/>
            <a:ext cx="10319546" cy="2073348"/>
          </a:xfrm>
        </p:spPr>
        <p:txBody>
          <a:bodyPr anchor="ctr">
            <a:normAutofit/>
          </a:bodyPr>
          <a:lstStyle>
            <a:lvl1pPr>
              <a:defRPr sz="5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560" y="4426943"/>
            <a:ext cx="6332337" cy="1952592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-23025" y="3971701"/>
            <a:ext cx="1219200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9" name="Picture 8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603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201144" cy="3982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-23024" y="3982720"/>
            <a:ext cx="7468838" cy="28752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7447280" y="3982720"/>
            <a:ext cx="4743253" cy="287528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561" y="1573619"/>
            <a:ext cx="10319546" cy="2073348"/>
          </a:xfrm>
        </p:spPr>
        <p:txBody>
          <a:bodyPr anchor="ctr">
            <a:normAutofit/>
          </a:bodyPr>
          <a:lstStyle>
            <a:lvl1pPr>
              <a:defRPr sz="5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560" y="4426943"/>
            <a:ext cx="6332337" cy="195259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-23025" y="3971701"/>
            <a:ext cx="1219200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9" name="Picture 8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8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0621" y="2409059"/>
            <a:ext cx="6862380" cy="230176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8132064" y="0"/>
            <a:ext cx="4059936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30620" y="5016500"/>
            <a:ext cx="6875080" cy="1282700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4046921" y="777568"/>
            <a:ext cx="3458779" cy="340032"/>
          </a:xfrm>
        </p:spPr>
        <p:txBody>
          <a:bodyPr anchor="ctr">
            <a:normAutofit/>
          </a:bodyPr>
          <a:lstStyle>
            <a:lvl1pPr marL="0" indent="0" algn="r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0620" y="363089"/>
            <a:ext cx="2081048" cy="87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665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201144" cy="3982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-23024" y="3982720"/>
            <a:ext cx="7468838" cy="28752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7447280" y="3982720"/>
            <a:ext cx="4743253" cy="287528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561" y="1573619"/>
            <a:ext cx="10319546" cy="2073348"/>
          </a:xfrm>
        </p:spPr>
        <p:txBody>
          <a:bodyPr anchor="ctr">
            <a:normAutofit/>
          </a:bodyPr>
          <a:lstStyle>
            <a:lvl1pPr>
              <a:defRPr sz="5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560" y="4426943"/>
            <a:ext cx="6332337" cy="1952592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-23025" y="3971701"/>
            <a:ext cx="1219200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9" name="Picture 8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603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ection Divider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12201144" cy="3982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-23024" y="3982720"/>
            <a:ext cx="7468838" cy="287528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7447280" y="3982720"/>
            <a:ext cx="4743253" cy="287528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57561" y="1573619"/>
            <a:ext cx="10319546" cy="2073348"/>
          </a:xfrm>
        </p:spPr>
        <p:txBody>
          <a:bodyPr anchor="ctr">
            <a:normAutofit/>
          </a:bodyPr>
          <a:lstStyle>
            <a:lvl1pPr>
              <a:defRPr sz="5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7560" y="4426943"/>
            <a:ext cx="6332337" cy="195259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-23025" y="3971701"/>
            <a:ext cx="1219200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9" name="Picture 8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7687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6105378" y="0"/>
            <a:ext cx="608990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46684" y="903890"/>
            <a:ext cx="7502770" cy="53320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69900" y="2722178"/>
            <a:ext cx="3479891" cy="351352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3510085" cy="2022474"/>
          </a:xfrm>
        </p:spPr>
        <p:txBody>
          <a:bodyPr anchor="b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279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6105378" y="0"/>
            <a:ext cx="608990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46684" y="903890"/>
            <a:ext cx="7502770" cy="53320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69900" y="2722178"/>
            <a:ext cx="3479891" cy="351352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3510085" cy="2022474"/>
          </a:xfrm>
        </p:spPr>
        <p:txBody>
          <a:bodyPr anchor="b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739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 -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6112318" y="0"/>
            <a:ext cx="608990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46684" y="903890"/>
            <a:ext cx="7502770" cy="53320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69900" y="2722178"/>
            <a:ext cx="3479891" cy="351352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3510085" cy="2022474"/>
          </a:xfrm>
        </p:spPr>
        <p:txBody>
          <a:bodyPr anchor="b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3506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6112318" y="0"/>
            <a:ext cx="6089904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46684" y="903890"/>
            <a:ext cx="7502770" cy="53320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69900" y="2722178"/>
            <a:ext cx="3479891" cy="351352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3510085" cy="2022474"/>
          </a:xfrm>
        </p:spPr>
        <p:txBody>
          <a:bodyPr anchor="b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5285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6105378" y="0"/>
            <a:ext cx="6089904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46684" y="903890"/>
            <a:ext cx="7502770" cy="53320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69900" y="2722178"/>
            <a:ext cx="3479891" cy="351352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3510085" cy="2022474"/>
          </a:xfrm>
        </p:spPr>
        <p:txBody>
          <a:bodyPr anchor="b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5352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ontent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6112318" y="0"/>
            <a:ext cx="6089904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46684" y="903890"/>
            <a:ext cx="7502770" cy="53320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69900" y="2722178"/>
            <a:ext cx="3479891" cy="3513521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3510085" cy="2022474"/>
          </a:xfrm>
        </p:spPr>
        <p:txBody>
          <a:bodyPr anchor="b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5962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ection - Content and Pictur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-8789" y="0"/>
            <a:ext cx="4025356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16" y="365126"/>
            <a:ext cx="3314700" cy="18241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4016567" y="0"/>
            <a:ext cx="4059935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439739" y="2453054"/>
            <a:ext cx="3314578" cy="375407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8450317" y="2764221"/>
            <a:ext cx="3298771" cy="346989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6"/>
          </p:nvPr>
        </p:nvSpPr>
        <p:spPr>
          <a:xfrm>
            <a:off x="8450317" y="861646"/>
            <a:ext cx="3298771" cy="1780338"/>
          </a:xfrm>
        </p:spPr>
        <p:txBody>
          <a:bodyPr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761534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 Section - Content and Pictur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081018" y="0"/>
            <a:ext cx="4115498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4907" y="365126"/>
            <a:ext cx="3314700" cy="18241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4023181" y="0"/>
            <a:ext cx="4059935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8525030" y="2453054"/>
            <a:ext cx="3314578" cy="375407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5"/>
          </p:nvPr>
        </p:nvSpPr>
        <p:spPr>
          <a:xfrm>
            <a:off x="439616" y="2764221"/>
            <a:ext cx="3298771" cy="3469892"/>
          </a:xfrm>
        </p:spPr>
        <p:txBody>
          <a:bodyPr/>
          <a:lstStyle/>
          <a:p>
            <a:pPr lvl="0"/>
            <a:r>
              <a:rPr lang="en-US" dirty="0" smtClean="0"/>
              <a:t>Edit </a:t>
            </a:r>
            <a:r>
              <a:rPr lang="en-US" dirty="0"/>
              <a:t>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6"/>
          </p:nvPr>
        </p:nvSpPr>
        <p:spPr>
          <a:xfrm>
            <a:off x="439616" y="861646"/>
            <a:ext cx="3298771" cy="1780338"/>
          </a:xfrm>
        </p:spPr>
        <p:txBody>
          <a:bodyPr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1" name="Picture 10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074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89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1pPr>
            <a:lvl2pPr marL="6858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2pPr>
            <a:lvl3pPr marL="11430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3pPr>
            <a:lvl4pPr marL="16002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4pPr>
            <a:lvl5pPr marL="20574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56085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screen Photo and Content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201144" cy="3992197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8338777" y="3982720"/>
            <a:ext cx="3871438" cy="28844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327571" y="3996332"/>
            <a:ext cx="396902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9"/>
          </p:nvPr>
        </p:nvSpPr>
        <p:spPr>
          <a:xfrm>
            <a:off x="441325" y="5020235"/>
            <a:ext cx="7484969" cy="127737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8" name="Text Placeholder 21"/>
          <p:cNvSpPr>
            <a:spLocks noGrp="1"/>
          </p:cNvSpPr>
          <p:nvPr>
            <p:ph type="body" sz="quarter" idx="16"/>
          </p:nvPr>
        </p:nvSpPr>
        <p:spPr>
          <a:xfrm>
            <a:off x="8725647" y="4283175"/>
            <a:ext cx="3021210" cy="1780338"/>
          </a:xfrm>
        </p:spPr>
        <p:txBody>
          <a:bodyPr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2200" b="0">
                <a:solidFill>
                  <a:srgbClr val="FFFFFF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itle 14"/>
          <p:cNvSpPr>
            <a:spLocks noGrp="1"/>
          </p:cNvSpPr>
          <p:nvPr>
            <p:ph type="title"/>
          </p:nvPr>
        </p:nvSpPr>
        <p:spPr>
          <a:xfrm>
            <a:off x="439616" y="4257302"/>
            <a:ext cx="7460160" cy="6209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9676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Widescreen Photo and Content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201144" cy="3992197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8338777" y="3982720"/>
            <a:ext cx="3871438" cy="28844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327571" y="3996332"/>
            <a:ext cx="396902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lide Number Placeholder 2"/>
          <p:cNvSpPr txBox="1">
            <a:spLocks/>
          </p:cNvSpPr>
          <p:nvPr userDrawn="1"/>
        </p:nvSpPr>
        <p:spPr>
          <a:xfrm>
            <a:off x="900625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F7D0B0-7E7B-4879-A888-F5F2D3156A72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Content Placeholder 16"/>
          <p:cNvSpPr>
            <a:spLocks noGrp="1"/>
          </p:cNvSpPr>
          <p:nvPr>
            <p:ph sz="quarter" idx="19"/>
          </p:nvPr>
        </p:nvSpPr>
        <p:spPr>
          <a:xfrm>
            <a:off x="441325" y="5020235"/>
            <a:ext cx="7484969" cy="127737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21"/>
          <p:cNvSpPr>
            <a:spLocks noGrp="1"/>
          </p:cNvSpPr>
          <p:nvPr>
            <p:ph type="body" sz="quarter" idx="16"/>
          </p:nvPr>
        </p:nvSpPr>
        <p:spPr>
          <a:xfrm>
            <a:off x="8725647" y="4283175"/>
            <a:ext cx="3021210" cy="1780338"/>
          </a:xfrm>
        </p:spPr>
        <p:txBody>
          <a:bodyPr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2200" b="0">
                <a:solidFill>
                  <a:srgbClr val="FFFFFF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Title 14"/>
          <p:cNvSpPr>
            <a:spLocks noGrp="1"/>
          </p:cNvSpPr>
          <p:nvPr>
            <p:ph type="title"/>
          </p:nvPr>
        </p:nvSpPr>
        <p:spPr>
          <a:xfrm>
            <a:off x="439616" y="4257302"/>
            <a:ext cx="7460160" cy="6209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69818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screen Photo and Content -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201144" cy="3992197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8338777" y="3982720"/>
            <a:ext cx="3871438" cy="28844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327571" y="3996332"/>
            <a:ext cx="396902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lide Number Placeholder 2"/>
          <p:cNvSpPr txBox="1">
            <a:spLocks/>
          </p:cNvSpPr>
          <p:nvPr userDrawn="1"/>
        </p:nvSpPr>
        <p:spPr>
          <a:xfrm>
            <a:off x="900625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F7D0B0-7E7B-4879-A888-F5F2D3156A72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Content Placeholder 16"/>
          <p:cNvSpPr>
            <a:spLocks noGrp="1"/>
          </p:cNvSpPr>
          <p:nvPr>
            <p:ph sz="quarter" idx="19"/>
          </p:nvPr>
        </p:nvSpPr>
        <p:spPr>
          <a:xfrm>
            <a:off x="441325" y="5020235"/>
            <a:ext cx="7484969" cy="127737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21"/>
          <p:cNvSpPr>
            <a:spLocks noGrp="1"/>
          </p:cNvSpPr>
          <p:nvPr>
            <p:ph type="body" sz="quarter" idx="16"/>
          </p:nvPr>
        </p:nvSpPr>
        <p:spPr>
          <a:xfrm>
            <a:off x="8725647" y="4283175"/>
            <a:ext cx="3021210" cy="1780338"/>
          </a:xfrm>
        </p:spPr>
        <p:txBody>
          <a:bodyPr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2200" b="0">
                <a:solidFill>
                  <a:srgbClr val="FFFFFF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itle 14"/>
          <p:cNvSpPr>
            <a:spLocks noGrp="1"/>
          </p:cNvSpPr>
          <p:nvPr>
            <p:ph type="title"/>
          </p:nvPr>
        </p:nvSpPr>
        <p:spPr>
          <a:xfrm>
            <a:off x="439616" y="4257302"/>
            <a:ext cx="7460160" cy="6209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59976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screen Photo and Content - Ligh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201144" cy="3992197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8338777" y="3982720"/>
            <a:ext cx="3871438" cy="28844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327571" y="3996332"/>
            <a:ext cx="396902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lide Number Placeholder 2"/>
          <p:cNvSpPr txBox="1">
            <a:spLocks/>
          </p:cNvSpPr>
          <p:nvPr userDrawn="1"/>
        </p:nvSpPr>
        <p:spPr>
          <a:xfrm>
            <a:off x="900625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F7D0B0-7E7B-4879-A888-F5F2D3156A72}" type="slidenum">
              <a:rPr lang="en-US" smtClean="0">
                <a:solidFill>
                  <a:schemeClr val="bg2">
                    <a:lumMod val="50000"/>
                  </a:schemeClr>
                </a:solidFill>
              </a:rPr>
              <a:pPr/>
              <a:t>‹#›</a:t>
            </a:fld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Content Placeholder 16"/>
          <p:cNvSpPr>
            <a:spLocks noGrp="1"/>
          </p:cNvSpPr>
          <p:nvPr>
            <p:ph sz="quarter" idx="19"/>
          </p:nvPr>
        </p:nvSpPr>
        <p:spPr>
          <a:xfrm>
            <a:off x="441325" y="5020235"/>
            <a:ext cx="7484969" cy="127737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21"/>
          <p:cNvSpPr>
            <a:spLocks noGrp="1"/>
          </p:cNvSpPr>
          <p:nvPr>
            <p:ph type="body" sz="quarter" idx="16"/>
          </p:nvPr>
        </p:nvSpPr>
        <p:spPr>
          <a:xfrm>
            <a:off x="8725647" y="4283175"/>
            <a:ext cx="3021210" cy="1780338"/>
          </a:xfrm>
        </p:spPr>
        <p:txBody>
          <a:bodyPr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itle 14"/>
          <p:cNvSpPr>
            <a:spLocks noGrp="1"/>
          </p:cNvSpPr>
          <p:nvPr>
            <p:ph type="title"/>
          </p:nvPr>
        </p:nvSpPr>
        <p:spPr>
          <a:xfrm>
            <a:off x="439616" y="4257302"/>
            <a:ext cx="7460160" cy="6209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5997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screen Photo and Content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201144" cy="3992197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8338777" y="3982720"/>
            <a:ext cx="3871438" cy="28844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327571" y="3996332"/>
            <a:ext cx="396902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lide Number Placeholder 2"/>
          <p:cNvSpPr txBox="1">
            <a:spLocks/>
          </p:cNvSpPr>
          <p:nvPr userDrawn="1"/>
        </p:nvSpPr>
        <p:spPr>
          <a:xfrm>
            <a:off x="900625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F7D0B0-7E7B-4879-A888-F5F2D3156A72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Content Placeholder 16"/>
          <p:cNvSpPr>
            <a:spLocks noGrp="1"/>
          </p:cNvSpPr>
          <p:nvPr>
            <p:ph sz="quarter" idx="19"/>
          </p:nvPr>
        </p:nvSpPr>
        <p:spPr>
          <a:xfrm>
            <a:off x="441325" y="5020235"/>
            <a:ext cx="7484969" cy="127737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21"/>
          <p:cNvSpPr>
            <a:spLocks noGrp="1"/>
          </p:cNvSpPr>
          <p:nvPr>
            <p:ph type="body" sz="quarter" idx="16"/>
          </p:nvPr>
        </p:nvSpPr>
        <p:spPr>
          <a:xfrm>
            <a:off x="8725647" y="4283175"/>
            <a:ext cx="3021210" cy="1780338"/>
          </a:xfrm>
        </p:spPr>
        <p:txBody>
          <a:bodyPr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2200" b="0">
                <a:solidFill>
                  <a:srgbClr val="FFFFFF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itle 14"/>
          <p:cNvSpPr>
            <a:spLocks noGrp="1"/>
          </p:cNvSpPr>
          <p:nvPr>
            <p:ph type="title"/>
          </p:nvPr>
        </p:nvSpPr>
        <p:spPr>
          <a:xfrm>
            <a:off x="439616" y="4257302"/>
            <a:ext cx="7460160" cy="6209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5997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screen Photo and Content -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12201144" cy="3992197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8338777" y="3982720"/>
            <a:ext cx="3871438" cy="288442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327571" y="3996332"/>
            <a:ext cx="396902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Slide Number Placeholder 2"/>
          <p:cNvSpPr txBox="1">
            <a:spLocks/>
          </p:cNvSpPr>
          <p:nvPr userDrawn="1"/>
        </p:nvSpPr>
        <p:spPr>
          <a:xfrm>
            <a:off x="900625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F7D0B0-7E7B-4879-A888-F5F2D3156A72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Content Placeholder 16"/>
          <p:cNvSpPr>
            <a:spLocks noGrp="1"/>
          </p:cNvSpPr>
          <p:nvPr>
            <p:ph sz="quarter" idx="19"/>
          </p:nvPr>
        </p:nvSpPr>
        <p:spPr>
          <a:xfrm>
            <a:off x="441325" y="5020235"/>
            <a:ext cx="7484969" cy="127737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21"/>
          <p:cNvSpPr>
            <a:spLocks noGrp="1"/>
          </p:cNvSpPr>
          <p:nvPr>
            <p:ph type="body" sz="quarter" idx="16"/>
          </p:nvPr>
        </p:nvSpPr>
        <p:spPr>
          <a:xfrm>
            <a:off x="8725647" y="4283175"/>
            <a:ext cx="3021210" cy="1780338"/>
          </a:xfrm>
        </p:spPr>
        <p:txBody>
          <a:bodyPr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2200" b="0">
                <a:solidFill>
                  <a:srgbClr val="FFFFFF"/>
                </a:solidFill>
              </a:defRPr>
            </a:lvl1pPr>
            <a:lvl2pPr marL="457200" indent="0">
              <a:buNone/>
              <a:defRPr>
                <a:solidFill>
                  <a:schemeClr val="accent1"/>
                </a:solidFill>
              </a:defRPr>
            </a:lvl2pPr>
            <a:lvl3pPr marL="914400" indent="0">
              <a:buNone/>
              <a:defRPr>
                <a:solidFill>
                  <a:schemeClr val="accent1"/>
                </a:solidFill>
              </a:defRPr>
            </a:lvl3pPr>
            <a:lvl4pPr marL="1371600" indent="0">
              <a:buNone/>
              <a:defRPr>
                <a:solidFill>
                  <a:schemeClr val="accent1"/>
                </a:solidFill>
              </a:defRPr>
            </a:lvl4pPr>
            <a:lvl5pPr marL="1828800" indent="0">
              <a:buNone/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1" name="Title 14"/>
          <p:cNvSpPr>
            <a:spLocks noGrp="1"/>
          </p:cNvSpPr>
          <p:nvPr>
            <p:ph type="title"/>
          </p:nvPr>
        </p:nvSpPr>
        <p:spPr>
          <a:xfrm>
            <a:off x="439616" y="4257302"/>
            <a:ext cx="7460160" cy="620991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59976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1383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6516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92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Sideba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8139004" y="0"/>
            <a:ext cx="4059936" cy="34848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8139004" y="3478265"/>
            <a:ext cx="4059936" cy="337973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7373425" cy="97130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9615" y="1468315"/>
            <a:ext cx="7373425" cy="4708648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8474075" y="735691"/>
            <a:ext cx="3275013" cy="2478088"/>
          </a:xfrm>
        </p:spPr>
        <p:txBody>
          <a:bodyPr/>
          <a:lstStyle>
            <a:lvl1pPr marL="0" indent="0">
              <a:buClr>
                <a:schemeClr val="bg1"/>
              </a:buClr>
              <a:buNone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132064" y="3462684"/>
            <a:ext cx="405847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1" name="Picture 10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9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Sidebar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139004" y="0"/>
            <a:ext cx="4059936" cy="34848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8139004" y="3478265"/>
            <a:ext cx="4059936" cy="337973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7373425" cy="97130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9615" y="1468315"/>
            <a:ext cx="7373425" cy="4708648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900625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8474075" y="735691"/>
            <a:ext cx="3275013" cy="2478088"/>
          </a:xfrm>
        </p:spPr>
        <p:txBody>
          <a:bodyPr/>
          <a:lstStyle>
            <a:lvl1pPr marL="0" indent="0">
              <a:buClr>
                <a:schemeClr val="bg1"/>
              </a:buClr>
              <a:buNone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132064" y="3462684"/>
            <a:ext cx="405847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1" name="Picture 10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395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Sideba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139004" y="0"/>
            <a:ext cx="4059936" cy="34848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8139004" y="3478265"/>
            <a:ext cx="4059936" cy="337973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7373425" cy="97130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9615" y="1468315"/>
            <a:ext cx="7373425" cy="4708648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900625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8474075" y="735691"/>
            <a:ext cx="3275013" cy="2478088"/>
          </a:xfrm>
        </p:spPr>
        <p:txBody>
          <a:bodyPr/>
          <a:lstStyle>
            <a:lvl1pPr marL="0" indent="0">
              <a:buClr>
                <a:schemeClr val="bg1"/>
              </a:buClr>
              <a:buNone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132064" y="3462684"/>
            <a:ext cx="405847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1" name="Picture 10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459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Sidebar Light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132064" y="0"/>
            <a:ext cx="4059936" cy="34848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8139004" y="3478265"/>
            <a:ext cx="4059936" cy="337973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7373425" cy="97130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9615" y="1468315"/>
            <a:ext cx="7373425" cy="4708648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900625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8474075" y="735691"/>
            <a:ext cx="3275013" cy="2478088"/>
          </a:xfrm>
        </p:spPr>
        <p:txBody>
          <a:bodyPr/>
          <a:lstStyle>
            <a:lvl1pPr marL="0" indent="0">
              <a:buClr>
                <a:schemeClr val="tx1"/>
              </a:buClr>
              <a:buNone/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132064" y="3462684"/>
            <a:ext cx="405847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1" name="Picture 10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37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Sidebar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139004" y="0"/>
            <a:ext cx="4059936" cy="348488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8139004" y="3478265"/>
            <a:ext cx="4059936" cy="337973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7373425" cy="97130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9615" y="1468315"/>
            <a:ext cx="7373425" cy="4708648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900625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8474075" y="735691"/>
            <a:ext cx="3275013" cy="2478088"/>
          </a:xfrm>
        </p:spPr>
        <p:txBody>
          <a:bodyPr/>
          <a:lstStyle>
            <a:lvl1pPr marL="0" indent="0">
              <a:buClr>
                <a:schemeClr val="bg1"/>
              </a:buClr>
              <a:buNone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132064" y="3462684"/>
            <a:ext cx="405847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1" name="Picture 10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67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Sidebar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139004" y="0"/>
            <a:ext cx="4059936" cy="348488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8139004" y="3478265"/>
            <a:ext cx="4059936" cy="337973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7373425" cy="97130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39615" y="1468315"/>
            <a:ext cx="7373425" cy="4708648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accent2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accent3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accent4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900625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8474075" y="735691"/>
            <a:ext cx="3275013" cy="2478088"/>
          </a:xfrm>
        </p:spPr>
        <p:txBody>
          <a:bodyPr/>
          <a:lstStyle>
            <a:lvl1pPr marL="0" indent="0">
              <a:buClr>
                <a:schemeClr val="bg1"/>
              </a:buClr>
              <a:buNone/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8132064" y="3462684"/>
            <a:ext cx="4058470" cy="0"/>
          </a:xfrm>
          <a:prstGeom prst="line">
            <a:avLst/>
          </a:prstGeom>
          <a:ln w="38100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1" name="Picture 10" descr="CrownWhit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326" y="277408"/>
            <a:ext cx="430170" cy="33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447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9615" y="365126"/>
            <a:ext cx="11309839" cy="971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9615" y="1468315"/>
            <a:ext cx="11309839" cy="4708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fld id="{D4F7D0B0-7E7B-4879-A888-F5F2D3156A7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CrownBIG.jpg"/>
          <p:cNvPicPr>
            <a:picLocks noChangeAspect="1"/>
          </p:cNvPicPr>
          <p:nvPr userDrawn="1"/>
        </p:nvPicPr>
        <p:blipFill>
          <a:blip r:embed="rId3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10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2" r:id="rId2"/>
    <p:sldLayoutId id="2147483650" r:id="rId3"/>
    <p:sldLayoutId id="2147483661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700" r:id="rId10"/>
    <p:sldLayoutId id="2147483666" r:id="rId11"/>
    <p:sldLayoutId id="2147483668" r:id="rId12"/>
    <p:sldLayoutId id="2147483674" r:id="rId13"/>
    <p:sldLayoutId id="2147483675" r:id="rId14"/>
    <p:sldLayoutId id="2147483676" r:id="rId15"/>
    <p:sldLayoutId id="2147483677" r:id="rId16"/>
    <p:sldLayoutId id="2147483659" r:id="rId17"/>
    <p:sldLayoutId id="2147483679" r:id="rId18"/>
    <p:sldLayoutId id="2147483680" r:id="rId19"/>
    <p:sldLayoutId id="2147483681" r:id="rId20"/>
    <p:sldLayoutId id="2147483682" r:id="rId21"/>
    <p:sldLayoutId id="2147483657" r:id="rId22"/>
    <p:sldLayoutId id="2147483687" r:id="rId23"/>
    <p:sldLayoutId id="2147483683" r:id="rId24"/>
    <p:sldLayoutId id="2147483684" r:id="rId25"/>
    <p:sldLayoutId id="2147483685" r:id="rId26"/>
    <p:sldLayoutId id="2147483686" r:id="rId27"/>
    <p:sldLayoutId id="2147483658" r:id="rId28"/>
    <p:sldLayoutId id="2147483665" r:id="rId29"/>
    <p:sldLayoutId id="2147483693" r:id="rId30"/>
    <p:sldLayoutId id="2147483694" r:id="rId31"/>
    <p:sldLayoutId id="2147483698" r:id="rId32"/>
    <p:sldLayoutId id="2147483697" r:id="rId33"/>
    <p:sldLayoutId id="2147483696" r:id="rId34"/>
    <p:sldLayoutId id="2147483695" r:id="rId35"/>
    <p:sldLayoutId id="2147483699" r:id="rId36"/>
    <p:sldLayoutId id="2147483654" r:id="rId3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charset="2"/>
        <a:buChar char="§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4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5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pefect10wines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jcdl2005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ht06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-rocq.inria.fr/EuroDL99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6230" y="1388900"/>
            <a:ext cx="7691945" cy="2143864"/>
          </a:xfrm>
        </p:spPr>
        <p:txBody>
          <a:bodyPr>
            <a:noAutofit/>
          </a:bodyPr>
          <a:lstStyle/>
          <a:p>
            <a:r>
              <a:rPr lang="en-US" sz="3600" b="0" dirty="0"/>
              <a:t>USING THE WEB </a:t>
            </a:r>
            <a:r>
              <a:rPr lang="en-US" sz="3600" b="0" dirty="0" smtClean="0"/>
              <a:t>INFRASTRUCTURE </a:t>
            </a:r>
            <a:r>
              <a:rPr lang="en-US" sz="3600" b="0" dirty="0"/>
              <a:t>FOR REAL </a:t>
            </a:r>
            <a:r>
              <a:rPr lang="en-US" sz="3600" b="0" dirty="0" smtClean="0"/>
              <a:t>TIME RECOVERY </a:t>
            </a:r>
            <a:r>
              <a:rPr lang="en-US" sz="3600" b="0" dirty="0"/>
              <a:t>OF MISSING WEB PAGES</a:t>
            </a:r>
            <a:endParaRPr lang="en-US" sz="3600" dirty="0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59" y="2410112"/>
            <a:ext cx="3546257" cy="2037775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CS </a:t>
            </a:r>
            <a:r>
              <a:rPr lang="en-US" dirty="0" smtClean="0"/>
              <a:t>791/891 – Archiving Seminar</a:t>
            </a: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Presented by: Plinio Vargas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Computer Science Department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November 29, 2017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9055100" y="714068"/>
            <a:ext cx="2647169" cy="43092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August 2011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702465" y="34882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 Placeholder 3"/>
          <p:cNvSpPr txBox="1">
            <a:spLocks/>
          </p:cNvSpPr>
          <p:nvPr/>
        </p:nvSpPr>
        <p:spPr>
          <a:xfrm>
            <a:off x="4414333" y="3193541"/>
            <a:ext cx="7126012" cy="9593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Wingdings" charset="2"/>
              <a:buNone/>
              <a:defRPr sz="2200" kern="1200">
                <a:solidFill>
                  <a:srgbClr val="FFFFFF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4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5"/>
              </a:buClr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</a:rPr>
              <a:t>By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Martin Klein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4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>
                <a:solidFill>
                  <a:schemeClr val="tx1"/>
                </a:solidFill>
              </a:rPr>
              <a:t>Tools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911" y="1440656"/>
            <a:ext cx="5665243" cy="3862388"/>
          </a:xfrm>
        </p:spPr>
      </p:pic>
      <p:sp>
        <p:nvSpPr>
          <p:cNvPr id="12" name="TextBox 11"/>
          <p:cNvSpPr txBox="1"/>
          <p:nvPr/>
        </p:nvSpPr>
        <p:spPr>
          <a:xfrm>
            <a:off x="7496175" y="1118116"/>
            <a:ext cx="255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Web Infrastructure</a:t>
            </a:r>
            <a:endParaRPr lang="en-US" b="1" dirty="0"/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3419475" y="3019425"/>
            <a:ext cx="2305051" cy="28575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21261485">
            <a:off x="3255638" y="2811306"/>
            <a:ext cx="28320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Content &amp; link structure</a:t>
            </a:r>
            <a:endParaRPr lang="en-US" sz="1400" dirty="0"/>
          </a:p>
        </p:txBody>
      </p:sp>
      <p:sp>
        <p:nvSpPr>
          <p:cNvPr id="17" name="TextBox 16"/>
          <p:cNvSpPr txBox="1"/>
          <p:nvPr/>
        </p:nvSpPr>
        <p:spPr>
          <a:xfrm rot="21177281">
            <a:off x="3379463" y="3176943"/>
            <a:ext cx="28320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Rediscover real time</a:t>
            </a:r>
            <a:endParaRPr 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810963" y="2257425"/>
            <a:ext cx="259077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Lexical Signature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Titles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Tags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Link Neighborhood</a:t>
            </a:r>
            <a:endParaRPr lang="en-US" dirty="0"/>
          </a:p>
          <a:p>
            <a:r>
              <a:rPr lang="en-US" dirty="0" smtClean="0"/>
              <a:t>    Lexical </a:t>
            </a:r>
            <a:r>
              <a:rPr lang="en-US" dirty="0"/>
              <a:t>S</a:t>
            </a:r>
            <a:r>
              <a:rPr lang="en-US" dirty="0" smtClean="0"/>
              <a:t>ignatures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133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Text Corpora Availability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559" y="1517650"/>
            <a:ext cx="8596881" cy="4554838"/>
          </a:xfrm>
          <a:prstGeom prst="rect">
            <a:avLst/>
          </a:prstGeom>
        </p:spPr>
      </p:pic>
      <p:sp>
        <p:nvSpPr>
          <p:cNvPr id="21" name="Oval 20"/>
          <p:cNvSpPr/>
          <p:nvPr/>
        </p:nvSpPr>
        <p:spPr>
          <a:xfrm>
            <a:off x="3267075" y="1200150"/>
            <a:ext cx="1733550" cy="50196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8660890" y="1200149"/>
            <a:ext cx="1733550" cy="50196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32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Calculation of TC and DF values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764" y="1461962"/>
            <a:ext cx="2667372" cy="18004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146" y="3643217"/>
            <a:ext cx="8468907" cy="136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75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Local Universe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579" y="1074737"/>
            <a:ext cx="7347467" cy="4708525"/>
          </a:xfrm>
        </p:spPr>
      </p:pic>
      <p:sp>
        <p:nvSpPr>
          <p:cNvPr id="10" name="TextBox 9"/>
          <p:cNvSpPr txBox="1"/>
          <p:nvPr/>
        </p:nvSpPr>
        <p:spPr>
          <a:xfrm>
            <a:off x="4733925" y="5707648"/>
            <a:ext cx="6172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Mementos from the IA from 1996 to 2007</a:t>
            </a:r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542925" y="1552575"/>
            <a:ext cx="34480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Randomly sample 300 URIs from dmoz.org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Only .com, .org, </a:t>
            </a:r>
            <a:r>
              <a:rPr lang="en-US" dirty="0" err="1" smtClean="0"/>
              <a:t>.net</a:t>
            </a:r>
            <a:r>
              <a:rPr lang="en-US" dirty="0" smtClean="0"/>
              <a:t>, .</a:t>
            </a:r>
            <a:r>
              <a:rPr lang="en-US" dirty="0" err="1" smtClean="0"/>
              <a:t>edu</a:t>
            </a:r>
            <a:r>
              <a:rPr lang="en-US" dirty="0" smtClean="0"/>
              <a:t> domains were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Only English language websites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Webpage had to contain more than 50 words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71474" y="5584537"/>
            <a:ext cx="49625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Final set: 78 .com, 13 .org, 5 </a:t>
            </a:r>
            <a:r>
              <a:rPr lang="en-US" sz="1600" dirty="0" err="1" smtClean="0"/>
              <a:t>.net</a:t>
            </a:r>
            <a:r>
              <a:rPr lang="en-US" sz="1600" dirty="0" smtClean="0"/>
              <a:t>, and 2 .</a:t>
            </a:r>
            <a:r>
              <a:rPr lang="en-US" sz="1600" dirty="0" err="1" smtClean="0"/>
              <a:t>edu</a:t>
            </a:r>
            <a:r>
              <a:rPr lang="en-US" sz="1600" dirty="0" smtClean="0"/>
              <a:t> URIs</a:t>
            </a:r>
          </a:p>
          <a:p>
            <a:r>
              <a:rPr lang="en-US" sz="1600" dirty="0" smtClean="0"/>
              <a:t>Total of </a:t>
            </a:r>
            <a:r>
              <a:rPr lang="en-US" sz="1600" b="1" dirty="0" smtClean="0"/>
              <a:t>98 URIs</a:t>
            </a:r>
          </a:p>
        </p:txBody>
      </p:sp>
    </p:spTree>
    <p:extLst>
      <p:ext uri="{BB962C8B-B14F-4D97-AF65-F5344CB8AC3E}">
        <p14:creationId xmlns:p14="http://schemas.microsoft.com/office/powerpoint/2010/main" val="2406466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Term Extraction for Locally </a:t>
            </a:r>
            <a:r>
              <a:rPr lang="en-US" dirty="0" smtClean="0">
                <a:solidFill>
                  <a:schemeClr val="tx1"/>
                </a:solidFill>
              </a:rPr>
              <a:t>Computed Data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00625" y="6046202"/>
            <a:ext cx="6172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LC dataset follows </a:t>
            </a:r>
            <a:r>
              <a:rPr lang="en-US" sz="1600" dirty="0" err="1" smtClean="0"/>
              <a:t>Zipf</a:t>
            </a:r>
            <a:r>
              <a:rPr lang="en-US" sz="1600" dirty="0" smtClean="0"/>
              <a:t> distribution of English language terms</a:t>
            </a:r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542924" y="1552575"/>
            <a:ext cx="400050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All terms for each Memento were extracted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Total number of terms: 254,384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Number of unique terms: 16,791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 database of terms was also separated by year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498" y="1168400"/>
            <a:ext cx="5295054" cy="4708525"/>
          </a:xfrm>
        </p:spPr>
      </p:pic>
    </p:spTree>
    <p:extLst>
      <p:ext uri="{BB962C8B-B14F-4D97-AF65-F5344CB8AC3E}">
        <p14:creationId xmlns:p14="http://schemas.microsoft.com/office/powerpoint/2010/main" val="25542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Screen Scraping IDF Calculation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096000" y="6016870"/>
            <a:ext cx="49625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Screen Scraping the Google Web </a:t>
            </a:r>
            <a:r>
              <a:rPr lang="en-US" sz="1600" dirty="0"/>
              <a:t>I</a:t>
            </a:r>
            <a:r>
              <a:rPr lang="en-US" sz="1600" dirty="0" smtClean="0"/>
              <a:t>nterface</a:t>
            </a:r>
            <a:endParaRPr lang="en-US" sz="1600" b="1" dirty="0" smtClean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448" y="1199187"/>
            <a:ext cx="6768504" cy="4708525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211" y="1832942"/>
            <a:ext cx="2286086" cy="93464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8224" y="3275111"/>
            <a:ext cx="482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D</a:t>
            </a:r>
            <a:r>
              <a:rPr lang="en-US" sz="1400" baseline="-25000" dirty="0" smtClean="0"/>
              <a:t>i </a:t>
            </a:r>
            <a:r>
              <a:rPr lang="en-US" sz="1400" dirty="0" smtClean="0"/>
              <a:t>= number of document in </a:t>
            </a:r>
            <a:r>
              <a:rPr lang="en-US" sz="1400" i="1" dirty="0" smtClean="0"/>
              <a:t>D</a:t>
            </a:r>
            <a:r>
              <a:rPr lang="en-US" sz="1400" dirty="0" smtClean="0"/>
              <a:t> that contains term </a:t>
            </a:r>
            <a:r>
              <a:rPr lang="en-US" sz="1400" i="1" dirty="0" err="1" smtClean="0"/>
              <a:t>i</a:t>
            </a:r>
            <a:endParaRPr lang="en-US" sz="14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268224" y="3700569"/>
            <a:ext cx="482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D</a:t>
            </a:r>
            <a:r>
              <a:rPr lang="en-US" sz="1400" baseline="-25000" dirty="0" smtClean="0"/>
              <a:t> </a:t>
            </a:r>
            <a:r>
              <a:rPr lang="en-US" sz="1400" dirty="0" smtClean="0"/>
              <a:t>= number of documents in the corpus for 2008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241631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>
                <a:solidFill>
                  <a:schemeClr val="tx1"/>
                </a:solidFill>
              </a:rPr>
              <a:t>Lexical Signatures (LS)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596" y="2549525"/>
            <a:ext cx="8876808" cy="3622675"/>
          </a:xfrm>
        </p:spPr>
      </p:pic>
      <p:sp>
        <p:nvSpPr>
          <p:cNvPr id="6" name="TextBox 5"/>
          <p:cNvSpPr txBox="1"/>
          <p:nvPr/>
        </p:nvSpPr>
        <p:spPr>
          <a:xfrm>
            <a:off x="534569" y="1847850"/>
            <a:ext cx="10817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“Small set of terms derived from a document that captures the ‘</a:t>
            </a:r>
            <a:r>
              <a:rPr lang="en-US" dirty="0" err="1" smtClean="0"/>
              <a:t>aboutness</a:t>
            </a:r>
            <a:r>
              <a:rPr lang="en-US" dirty="0" smtClean="0"/>
              <a:t>’ of that document.”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01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Lexical Signature Comparison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347" y="1682780"/>
            <a:ext cx="8827971" cy="3791428"/>
          </a:xfrm>
        </p:spPr>
      </p:pic>
      <p:sp>
        <p:nvSpPr>
          <p:cNvPr id="7" name="TextBox 6"/>
          <p:cNvSpPr txBox="1"/>
          <p:nvPr/>
        </p:nvSpPr>
        <p:spPr>
          <a:xfrm>
            <a:off x="2145792" y="5388864"/>
            <a:ext cx="8022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Top TF-IDF values generated from http://pefect10wines.com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53440" y="6010656"/>
            <a:ext cx="8375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Note</a:t>
            </a:r>
            <a:r>
              <a:rPr lang="en-US" dirty="0" smtClean="0"/>
              <a:t>: TF-IDF values for any given term is its </a:t>
            </a:r>
            <a:r>
              <a:rPr lang="en-US" i="1" dirty="0" smtClean="0"/>
              <a:t>TF</a:t>
            </a:r>
            <a:r>
              <a:rPr lang="en-US" dirty="0" smtClean="0"/>
              <a:t> * </a:t>
            </a:r>
            <a:r>
              <a:rPr lang="en-US" i="1" dirty="0" smtClean="0"/>
              <a:t>IDF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11198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18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Lexical Signature Over Time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792" y="1422148"/>
            <a:ext cx="8036916" cy="4013703"/>
          </a:xfrm>
        </p:spPr>
      </p:pic>
      <p:sp>
        <p:nvSpPr>
          <p:cNvPr id="7" name="TextBox 6"/>
          <p:cNvSpPr txBox="1"/>
          <p:nvPr/>
        </p:nvSpPr>
        <p:spPr>
          <a:xfrm>
            <a:off x="1548384" y="5388864"/>
            <a:ext cx="9521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Top TF-IDF values generated from </a:t>
            </a:r>
            <a:r>
              <a:rPr lang="en-US" dirty="0" smtClean="0">
                <a:hlinkClick r:id="rId4"/>
              </a:rPr>
              <a:t>http://pefect10wines.com</a:t>
            </a:r>
            <a:r>
              <a:rPr lang="en-US" dirty="0" smtClean="0"/>
              <a:t> using Local Universe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53440" y="6010656"/>
            <a:ext cx="8375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Note</a:t>
            </a:r>
            <a:r>
              <a:rPr lang="en-US" dirty="0" smtClean="0"/>
              <a:t>: TF-IDF values for any given term is its </a:t>
            </a:r>
            <a:r>
              <a:rPr lang="en-US" i="1" dirty="0" smtClean="0"/>
              <a:t>TF</a:t>
            </a:r>
            <a:r>
              <a:rPr lang="en-US" dirty="0" smtClean="0"/>
              <a:t> * </a:t>
            </a:r>
            <a:r>
              <a:rPr lang="en-US" i="1" dirty="0" smtClean="0"/>
              <a:t>IDF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432092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19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Rooted Evolution of </a:t>
            </a:r>
            <a:r>
              <a:rPr lang="en-US" dirty="0" smtClean="0">
                <a:solidFill>
                  <a:schemeClr val="tx1"/>
                </a:solidFill>
              </a:rPr>
              <a:t>Lexical Signature Over Time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760" y="1539529"/>
            <a:ext cx="8036916" cy="3096188"/>
          </a:xfrm>
        </p:spPr>
      </p:pic>
      <p:sp>
        <p:nvSpPr>
          <p:cNvPr id="8" name="TextBox 7"/>
          <p:cNvSpPr txBox="1"/>
          <p:nvPr/>
        </p:nvSpPr>
        <p:spPr>
          <a:xfrm>
            <a:off x="548640" y="4840223"/>
            <a:ext cx="83759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Results</a:t>
            </a:r>
            <a:r>
              <a:rPr lang="en-US" dirty="0" smtClean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Little overlap between the early years and more recent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Highest overlap in the first 1-2 years after creation of the 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Once terms are gone do not return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17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Problem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862" y="1455482"/>
            <a:ext cx="6382641" cy="3667637"/>
          </a:xfrm>
        </p:spPr>
      </p:pic>
      <p:sp>
        <p:nvSpPr>
          <p:cNvPr id="8" name="TextBox 7"/>
          <p:cNvSpPr txBox="1"/>
          <p:nvPr/>
        </p:nvSpPr>
        <p:spPr>
          <a:xfrm>
            <a:off x="409575" y="1676400"/>
            <a:ext cx="54060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Are they really gone or relocated?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Do any search engines have a copy?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Has the page been archived?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Is the employment of IR techniques needed to rediscover their content?</a:t>
            </a:r>
          </a:p>
        </p:txBody>
      </p:sp>
    </p:spTree>
    <p:extLst>
      <p:ext uri="{BB962C8B-B14F-4D97-AF65-F5344CB8AC3E}">
        <p14:creationId xmlns:p14="http://schemas.microsoft.com/office/powerpoint/2010/main" val="1695544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20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Best Performance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Retrieval are 5-Term and 7-Term LS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192" y="1363842"/>
            <a:ext cx="5734179" cy="4890654"/>
          </a:xfrm>
        </p:spPr>
      </p:pic>
    </p:spTree>
    <p:extLst>
      <p:ext uri="{BB962C8B-B14F-4D97-AF65-F5344CB8AC3E}">
        <p14:creationId xmlns:p14="http://schemas.microsoft.com/office/powerpoint/2010/main" val="3988496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21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Title as a Method to Obtain “Contextual </a:t>
            </a:r>
            <a:r>
              <a:rPr lang="en-US" dirty="0" err="1" smtClean="0">
                <a:solidFill>
                  <a:schemeClr val="tx1"/>
                </a:solidFill>
              </a:rPr>
              <a:t>Aboutness</a:t>
            </a:r>
            <a:r>
              <a:rPr lang="en-US" dirty="0" smtClean="0">
                <a:solidFill>
                  <a:schemeClr val="tx1"/>
                </a:solidFill>
              </a:rPr>
              <a:t>” 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of a Page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07" y="1495425"/>
            <a:ext cx="4006885" cy="4708525"/>
          </a:xfrm>
        </p:spPr>
      </p:pic>
      <p:sp>
        <p:nvSpPr>
          <p:cNvPr id="9" name="TextBox 8"/>
          <p:cNvSpPr txBox="1"/>
          <p:nvPr/>
        </p:nvSpPr>
        <p:spPr>
          <a:xfrm>
            <a:off x="752475" y="2085975"/>
            <a:ext cx="53435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Lexical Signature is expensive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Assumption most web pages contain titles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Titles are descriptive of the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Assumption titles do not change frequently</a:t>
            </a:r>
          </a:p>
          <a:p>
            <a:r>
              <a:rPr lang="en-US" dirty="0"/>
              <a:t> </a:t>
            </a:r>
            <a:r>
              <a:rPr lang="en-US" dirty="0" smtClean="0"/>
              <a:t>   over time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Can this method perform equally or better than lexical signatures?</a:t>
            </a:r>
          </a:p>
        </p:txBody>
      </p:sp>
    </p:spTree>
    <p:extLst>
      <p:ext uri="{BB962C8B-B14F-4D97-AF65-F5344CB8AC3E}">
        <p14:creationId xmlns:p14="http://schemas.microsoft.com/office/powerpoint/2010/main" val="552865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22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Measuring Title Extraction Effectiveness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458" y="1637055"/>
            <a:ext cx="8297433" cy="24863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04936" y="4145617"/>
            <a:ext cx="7610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Query against Google returns all cases the target URI top ranked.</a:t>
            </a:r>
          </a:p>
        </p:txBody>
      </p:sp>
    </p:spTree>
    <p:extLst>
      <p:ext uri="{BB962C8B-B14F-4D97-AF65-F5344CB8AC3E}">
        <p14:creationId xmlns:p14="http://schemas.microsoft.com/office/powerpoint/2010/main" val="97128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23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Measuring Title Extraction Results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19235" y="5710239"/>
            <a:ext cx="7610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Non-Quoted and Quoted Title Retrieval Performance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8425" y="1316862"/>
            <a:ext cx="5143500" cy="4402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835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24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Measuring LS and Title Extraction Methods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67423" y="2790718"/>
            <a:ext cx="7610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URIs retrieved using single methods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235" y="1266505"/>
            <a:ext cx="7906853" cy="1524213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2200275" y="2333625"/>
            <a:ext cx="495300" cy="3524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705350" y="2123968"/>
            <a:ext cx="495300" cy="3524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705350" y="1852398"/>
            <a:ext cx="495300" cy="3524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857" y="3415784"/>
            <a:ext cx="8901608" cy="26461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1858" y="5877243"/>
            <a:ext cx="8722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URIs retrieved using two or more methods</a:t>
            </a:r>
          </a:p>
        </p:txBody>
      </p:sp>
      <p:sp>
        <p:nvSpPr>
          <p:cNvPr id="11" name="Oval 10"/>
          <p:cNvSpPr/>
          <p:nvPr/>
        </p:nvSpPr>
        <p:spPr>
          <a:xfrm>
            <a:off x="4803989" y="3658830"/>
            <a:ext cx="529308" cy="227095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03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25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Factors Considered in Title Usefulness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62025" y="1685925"/>
            <a:ext cx="6286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Length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Collision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Quality of </a:t>
            </a:r>
            <a:r>
              <a:rPr lang="en-US" dirty="0"/>
              <a:t>w</a:t>
            </a:r>
            <a:r>
              <a:rPr lang="en-US" dirty="0" smtClean="0"/>
              <a:t>eb pages </a:t>
            </a:r>
            <a:r>
              <a:rPr lang="en-US" dirty="0"/>
              <a:t>t</a:t>
            </a:r>
            <a:r>
              <a:rPr lang="en-US" dirty="0" smtClean="0"/>
              <a:t>itles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Evolution over time</a:t>
            </a:r>
          </a:p>
        </p:txBody>
      </p:sp>
    </p:spTree>
    <p:extLst>
      <p:ext uri="{BB962C8B-B14F-4D97-AF65-F5344CB8AC3E}">
        <p14:creationId xmlns:p14="http://schemas.microsoft.com/office/powerpoint/2010/main" val="3668647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26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Why Use Tags?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62049" y="1905595"/>
            <a:ext cx="77438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LS and titles fail if a Memento of missing page cannot be found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Tags may be descriptive of the page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Beneficial to retrieve other potential relevant documents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Added value for rediscovering missing web pages in combination with previous methods</a:t>
            </a:r>
          </a:p>
        </p:txBody>
      </p:sp>
    </p:spTree>
    <p:extLst>
      <p:ext uri="{BB962C8B-B14F-4D97-AF65-F5344CB8AC3E}">
        <p14:creationId xmlns:p14="http://schemas.microsoft.com/office/powerpoint/2010/main" val="257428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27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Measuring Tags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in Documents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534" y="1504890"/>
            <a:ext cx="9748808" cy="11621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90625" y="2527816"/>
            <a:ext cx="923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Delicious.com Query of 5000 URIs Using Delicious Random </a:t>
            </a:r>
            <a:r>
              <a:rPr lang="en-US" dirty="0"/>
              <a:t>T</a:t>
            </a:r>
            <a:r>
              <a:rPr lang="en-US" dirty="0" smtClean="0"/>
              <a:t>ool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108" y="3095624"/>
            <a:ext cx="8206283" cy="2643635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3486150" y="4629150"/>
            <a:ext cx="485775" cy="33337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267325" y="3838575"/>
            <a:ext cx="485775" cy="33337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238875" y="4124325"/>
            <a:ext cx="485775" cy="33337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238875" y="4417441"/>
            <a:ext cx="485775" cy="33337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581900" y="4388866"/>
            <a:ext cx="485775" cy="33337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581899" y="4629150"/>
            <a:ext cx="485775" cy="33337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8848725" y="4629150"/>
            <a:ext cx="485775" cy="33337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133475" y="5554593"/>
            <a:ext cx="923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Relative Retrieval Numbers for Tag Based Query Length, </a:t>
            </a:r>
            <a:r>
              <a:rPr lang="en-US" dirty="0" err="1" smtClean="0"/>
              <a:t>nDCG</a:t>
            </a:r>
            <a:r>
              <a:rPr lang="en-US" dirty="0" smtClean="0"/>
              <a:t> and 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00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28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Link Neighborhood Lexical Signatures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62049" y="1905595"/>
            <a:ext cx="77438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LS and titles fail if a Memento of missing page cannot be found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Pages no longer available when the user links to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each first-level backlink, second level was obtained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Total pages retrieved: 335,334. Of that, 28,325 were first-level, and 306,700 were second-level backlink pages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131" y="3223992"/>
            <a:ext cx="4458322" cy="315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00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29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Link Neighborhood Lexical Signatures Results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502" y="1447799"/>
            <a:ext cx="6112221" cy="455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5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</a:t>
            </a:r>
            <a:r>
              <a:rPr lang="en-US" dirty="0" smtClean="0">
                <a:solidFill>
                  <a:schemeClr val="tx1"/>
                </a:solidFill>
              </a:rPr>
              <a:t>eb </a:t>
            </a:r>
            <a:r>
              <a:rPr lang="en-US" dirty="0">
                <a:solidFill>
                  <a:schemeClr val="tx1"/>
                </a:solidFill>
              </a:rPr>
              <a:t>pages do not </a:t>
            </a:r>
            <a:r>
              <a:rPr lang="en-US" dirty="0" smtClean="0">
                <a:solidFill>
                  <a:schemeClr val="tx1"/>
                </a:solidFill>
              </a:rPr>
              <a:t>disappear; they need to be rediscovered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8204" y="1103057"/>
            <a:ext cx="6326733" cy="4640518"/>
          </a:xfrm>
        </p:spPr>
      </p:pic>
      <p:sp>
        <p:nvSpPr>
          <p:cNvPr id="8" name="TextBox 7"/>
          <p:cNvSpPr txBox="1"/>
          <p:nvPr/>
        </p:nvSpPr>
        <p:spPr>
          <a:xfrm>
            <a:off x="409575" y="1676400"/>
            <a:ext cx="554190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</a:t>
            </a:r>
            <a:r>
              <a:rPr lang="en-US" dirty="0" smtClean="0"/>
              <a:t>ame </a:t>
            </a:r>
            <a:r>
              <a:rPr lang="en-US" dirty="0"/>
              <a:t>URI maps to the same or very similar 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   content </a:t>
            </a:r>
            <a:r>
              <a:rPr lang="en-US" dirty="0"/>
              <a:t>at a later </a:t>
            </a:r>
            <a:r>
              <a:rPr lang="en-US" dirty="0" smtClean="0"/>
              <a:t>time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</a:t>
            </a:r>
            <a:r>
              <a:rPr lang="en-US" dirty="0" smtClean="0"/>
              <a:t>ame </a:t>
            </a:r>
            <a:r>
              <a:rPr lang="en-US" dirty="0"/>
              <a:t>URI maps to </a:t>
            </a:r>
            <a:r>
              <a:rPr lang="en-US" dirty="0" smtClean="0"/>
              <a:t>different </a:t>
            </a:r>
            <a:r>
              <a:rPr lang="en-US" dirty="0"/>
              <a:t>content at </a:t>
            </a:r>
            <a:r>
              <a:rPr lang="en-US" dirty="0" smtClean="0"/>
              <a:t>a</a:t>
            </a:r>
          </a:p>
          <a:p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/>
              <a:t>later </a:t>
            </a:r>
            <a:r>
              <a:rPr lang="en-US" dirty="0" smtClean="0"/>
              <a:t>time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Different </a:t>
            </a:r>
            <a:r>
              <a:rPr lang="en-US" dirty="0"/>
              <a:t>URI maps to the same or very similar </a:t>
            </a:r>
            <a:endParaRPr lang="en-US" dirty="0" smtClean="0"/>
          </a:p>
          <a:p>
            <a:r>
              <a:rPr lang="en-US" dirty="0" smtClean="0"/>
              <a:t>    content </a:t>
            </a:r>
            <a:r>
              <a:rPr lang="en-US" dirty="0"/>
              <a:t>at the same or at a later </a:t>
            </a:r>
            <a:r>
              <a:rPr lang="en-US" dirty="0" smtClean="0"/>
              <a:t>time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/>
              <a:t>content </a:t>
            </a:r>
            <a:r>
              <a:rPr lang="en-US" dirty="0" smtClean="0"/>
              <a:t>cannot </a:t>
            </a:r>
            <a:r>
              <a:rPr lang="en-US" dirty="0"/>
              <a:t>be found at any URI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537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30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Link Neighborhood Lexical Signatures by the Numbers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327" y="1299638"/>
            <a:ext cx="7644398" cy="4980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35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Synchronicity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62000" y="1533525"/>
            <a:ext cx="497283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Firefox add-on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Triggers on 404 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Rediscover page via: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Memento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Title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Lexical Signature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Tags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mtClean="0"/>
              <a:t>Link </a:t>
            </a:r>
            <a:r>
              <a:rPr lang="en-US"/>
              <a:t>N</a:t>
            </a:r>
            <a:r>
              <a:rPr lang="en-US" smtClean="0"/>
              <a:t>eighborhood </a:t>
            </a:r>
            <a:r>
              <a:rPr lang="en-US" dirty="0" smtClean="0"/>
              <a:t>Lexical Signature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744" y="509532"/>
            <a:ext cx="3516574" cy="283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1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Example of Same URI Mapping to Very Similar </a:t>
            </a:r>
            <a:r>
              <a:rPr lang="en-US" dirty="0">
                <a:solidFill>
                  <a:schemeClr val="tx1"/>
                </a:solidFill>
              </a:rPr>
              <a:t>C</a:t>
            </a:r>
            <a:r>
              <a:rPr lang="en-US" dirty="0" smtClean="0">
                <a:solidFill>
                  <a:schemeClr val="tx1"/>
                </a:solidFill>
              </a:rPr>
              <a:t>ontent at Later Time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47" y="2241291"/>
            <a:ext cx="11174406" cy="3864233"/>
          </a:xfrm>
        </p:spPr>
      </p:pic>
      <p:sp>
        <p:nvSpPr>
          <p:cNvPr id="9" name="TextBox 8"/>
          <p:cNvSpPr txBox="1"/>
          <p:nvPr/>
        </p:nvSpPr>
        <p:spPr>
          <a:xfrm>
            <a:off x="2314574" y="1430893"/>
            <a:ext cx="3001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hlinkClick r:id="rId4"/>
              </a:rPr>
              <a:t>http://www.jcdl2005.org/</a:t>
            </a:r>
            <a:endParaRPr lang="en-US" dirty="0" smtClean="0"/>
          </a:p>
          <a:p>
            <a:pPr algn="ctr"/>
            <a:r>
              <a:rPr lang="en-US" dirty="0" smtClean="0"/>
              <a:t>July 2005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429499" y="1461611"/>
            <a:ext cx="3001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hlinkClick r:id="rId4"/>
              </a:rPr>
              <a:t>http://www.jcdl2005.org/</a:t>
            </a:r>
            <a:endParaRPr lang="en-US" dirty="0" smtClean="0"/>
          </a:p>
          <a:p>
            <a:pPr algn="ctr"/>
            <a:r>
              <a:rPr lang="en-US" dirty="0" smtClean="0"/>
              <a:t>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Example of Same URI Mapping to Different Content at Later Time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" y="2107942"/>
            <a:ext cx="10144125" cy="4537401"/>
          </a:xfrm>
        </p:spPr>
      </p:pic>
      <p:sp>
        <p:nvSpPr>
          <p:cNvPr id="9" name="TextBox 8"/>
          <p:cNvSpPr txBox="1"/>
          <p:nvPr/>
        </p:nvSpPr>
        <p:spPr>
          <a:xfrm>
            <a:off x="2533386" y="1430893"/>
            <a:ext cx="25635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hlinkClick r:id="rId4"/>
              </a:rPr>
              <a:t>http://www.ht06.org/</a:t>
            </a:r>
            <a:endParaRPr lang="en-US" dirty="0" smtClean="0"/>
          </a:p>
          <a:p>
            <a:pPr algn="ctr"/>
            <a:r>
              <a:rPr lang="en-US" dirty="0" smtClean="0"/>
              <a:t>August 2006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48309" y="1461611"/>
            <a:ext cx="25635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hlinkClick r:id="rId4"/>
              </a:rPr>
              <a:t>http://www.ht06.org/</a:t>
            </a:r>
            <a:endParaRPr lang="en-US" dirty="0"/>
          </a:p>
          <a:p>
            <a:pPr algn="ctr"/>
            <a:r>
              <a:rPr lang="en-US" dirty="0" smtClean="0"/>
              <a:t>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639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Example of Different URI Mapping to Similar Content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at Later Time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66" y="2341818"/>
            <a:ext cx="11223256" cy="3582731"/>
          </a:xfrm>
        </p:spPr>
      </p:pic>
      <p:sp>
        <p:nvSpPr>
          <p:cNvPr id="9" name="TextBox 8"/>
          <p:cNvSpPr txBox="1"/>
          <p:nvPr/>
        </p:nvSpPr>
        <p:spPr>
          <a:xfrm>
            <a:off x="1796806" y="1569391"/>
            <a:ext cx="40366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hlinkClick r:id="rId4"/>
              </a:rPr>
              <a:t>http://www-rocq.inria.fr/EuroDL99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pPr algn="ctr"/>
            <a:r>
              <a:rPr lang="en-US" dirty="0" smtClean="0"/>
              <a:t>October1999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933934" y="1430892"/>
            <a:ext cx="45592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http://www.informatik.uni-trier.de/~ley/</a:t>
            </a:r>
          </a:p>
          <a:p>
            <a:r>
              <a:rPr lang="en-US" dirty="0" err="1" smtClean="0"/>
              <a:t>db</a:t>
            </a:r>
            <a:r>
              <a:rPr lang="en-US" dirty="0" smtClean="0"/>
              <a:t>/</a:t>
            </a:r>
            <a:r>
              <a:rPr lang="en-US" dirty="0" err="1" smtClean="0"/>
              <a:t>conf</a:t>
            </a:r>
            <a:r>
              <a:rPr lang="en-US" dirty="0" smtClean="0"/>
              <a:t>/</a:t>
            </a:r>
            <a:r>
              <a:rPr lang="en-US" dirty="0" err="1" smtClean="0"/>
              <a:t>ercimdl</a:t>
            </a:r>
            <a:r>
              <a:rPr lang="en-US" dirty="0" smtClean="0"/>
              <a:t>/ercimdl99.html</a:t>
            </a:r>
          </a:p>
          <a:p>
            <a:pPr algn="ctr"/>
            <a:r>
              <a:rPr lang="en-US" dirty="0" smtClean="0"/>
              <a:t>2011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76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Example of Content Cannot Be Found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631" y="1875093"/>
            <a:ext cx="10584025" cy="3582731"/>
          </a:xfrm>
        </p:spPr>
      </p:pic>
    </p:spTree>
    <p:extLst>
      <p:ext uri="{BB962C8B-B14F-4D97-AF65-F5344CB8AC3E}">
        <p14:creationId xmlns:p14="http://schemas.microsoft.com/office/powerpoint/2010/main" val="305639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Contribution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8675" y="1724024"/>
            <a:ext cx="73056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Synchronicity</a:t>
            </a:r>
            <a:r>
              <a:rPr lang="en-US" dirty="0" smtClean="0"/>
              <a:t>: Mozilla Firefox add-on rediscovering missing pages in real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Book of the Dead</a:t>
            </a:r>
            <a:r>
              <a:rPr lang="en-US" dirty="0" smtClean="0"/>
              <a:t>: a corpus of real missing web pages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32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7D0B0-7E7B-4879-A888-F5F2D3156A72}" type="slidenum">
              <a:rPr lang="en-US" smtClean="0">
                <a:solidFill>
                  <a:schemeClr val="tx1"/>
                </a:solidFill>
              </a:rPr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Similarity/Difference of Synchronicity with Other Research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CrownBI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351954" y="215128"/>
            <a:ext cx="584998" cy="4679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71600" y="2228671"/>
            <a:ext cx="73056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Opal (Harrison and Nelson)</a:t>
            </a:r>
            <a:r>
              <a:rPr lang="en-US" baseline="30000" dirty="0" smtClean="0"/>
              <a:t>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Feeds lexical signatures into WI to find missing pages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Server side (difference)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5350" y="563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80079" y="5823466"/>
            <a:ext cx="8978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aseline="30000" dirty="0" smtClean="0"/>
              <a:t>1</a:t>
            </a:r>
            <a:r>
              <a:rPr lang="en-US" sz="1100" dirty="0" smtClean="0"/>
              <a:t>Harrison</a:t>
            </a:r>
            <a:r>
              <a:rPr lang="en-US" sz="1100" dirty="0"/>
              <a:t>, T.L., Nelson, M.L.: Just-in-Time Recovery of Missing Web Pages. In: </a:t>
            </a:r>
            <a:r>
              <a:rPr lang="en-US" sz="1100" dirty="0" smtClean="0"/>
              <a:t>Proceedings of </a:t>
            </a:r>
            <a:r>
              <a:rPr lang="en-US" sz="1100" dirty="0"/>
              <a:t>HYPERTEXT '06, pp. </a:t>
            </a:r>
            <a:r>
              <a:rPr lang="en-US" sz="1100" dirty="0" smtClean="0"/>
              <a:t>145-156 </a:t>
            </a:r>
            <a:r>
              <a:rPr lang="en-US" sz="1100" dirty="0"/>
              <a:t>(2006)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1171575" y="5829300"/>
            <a:ext cx="564832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52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DU Grid Theme">
  <a:themeElements>
    <a:clrScheme name="Custom 1">
      <a:dk1>
        <a:srgbClr val="043657"/>
      </a:dk1>
      <a:lt1>
        <a:sysClr val="window" lastClr="FFFFFF"/>
      </a:lt1>
      <a:dk2>
        <a:srgbClr val="043657"/>
      </a:dk2>
      <a:lt2>
        <a:srgbClr val="FFFFFF"/>
      </a:lt2>
      <a:accent1>
        <a:srgbClr val="57C1EA"/>
      </a:accent1>
      <a:accent2>
        <a:srgbClr val="83CDB8"/>
      </a:accent2>
      <a:accent3>
        <a:srgbClr val="E0E329"/>
      </a:accent3>
      <a:accent4>
        <a:srgbClr val="FCB24C"/>
      </a:accent4>
      <a:accent5>
        <a:srgbClr val="9264AA"/>
      </a:accent5>
      <a:accent6>
        <a:srgbClr val="FFD140"/>
      </a:accent6>
      <a:hlink>
        <a:srgbClr val="98C5EA"/>
      </a:hlink>
      <a:folHlink>
        <a:srgbClr val="838A8F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2389</TotalTime>
  <Words>863</Words>
  <Application>Microsoft Office PowerPoint</Application>
  <PresentationFormat>Custom</PresentationFormat>
  <Paragraphs>178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ODU Grid Theme</vt:lpstr>
      <vt:lpstr>USING THE WEB INFRASTRUCTURE FOR REAL TIME RECOVERY OF MISSING WEB PAGES</vt:lpstr>
      <vt:lpstr>Problem</vt:lpstr>
      <vt:lpstr>Web pages do not disappear; they need to be rediscovered</vt:lpstr>
      <vt:lpstr>Example of Same URI Mapping to Very Similar Content at Later Time</vt:lpstr>
      <vt:lpstr>Example of Same URI Mapping to Different Content at Later Time</vt:lpstr>
      <vt:lpstr>Example of Different URI Mapping to Similar Content at Later Time</vt:lpstr>
      <vt:lpstr>Example of Content Cannot Be Found</vt:lpstr>
      <vt:lpstr>Contribution</vt:lpstr>
      <vt:lpstr>Similarity/Difference of Synchronicity with Other Research</vt:lpstr>
      <vt:lpstr>Tools</vt:lpstr>
      <vt:lpstr>Text Corpora Availability</vt:lpstr>
      <vt:lpstr>Calculation of TC and DF values</vt:lpstr>
      <vt:lpstr>Local Universe</vt:lpstr>
      <vt:lpstr>Term Extraction for Locally Computed Data</vt:lpstr>
      <vt:lpstr>Screen Scraping IDF Calculation</vt:lpstr>
      <vt:lpstr>Lexical Signatures (LS)</vt:lpstr>
      <vt:lpstr>Lexical Signature Comparison</vt:lpstr>
      <vt:lpstr>Lexical Signature Over Time</vt:lpstr>
      <vt:lpstr>Rooted Evolution of Lexical Signature Over Time</vt:lpstr>
      <vt:lpstr>Best Performance Retrieval are 5-Term and 7-Term LS</vt:lpstr>
      <vt:lpstr>Title as a Method to Obtain “Contextual Aboutness”  of a Page</vt:lpstr>
      <vt:lpstr>Measuring Title Extraction Effectiveness</vt:lpstr>
      <vt:lpstr>Measuring Title Extraction Results</vt:lpstr>
      <vt:lpstr>Measuring LS and Title Extraction Methods</vt:lpstr>
      <vt:lpstr>Factors Considered in Title Usefulness</vt:lpstr>
      <vt:lpstr>Why Use Tags?</vt:lpstr>
      <vt:lpstr>Measuring Tags in Documents</vt:lpstr>
      <vt:lpstr>Link Neighborhood Lexical Signatures</vt:lpstr>
      <vt:lpstr>Link Neighborhood Lexical Signatures Results</vt:lpstr>
      <vt:lpstr>Link Neighborhood Lexical Signatures by the Numbers</vt:lpstr>
      <vt:lpstr>Synchronicity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Samantha Sullivan</dc:creator>
  <cp:lastModifiedBy>Hamar</cp:lastModifiedBy>
  <cp:revision>112</cp:revision>
  <cp:lastPrinted>2016-12-15T14:40:22Z</cp:lastPrinted>
  <dcterms:created xsi:type="dcterms:W3CDTF">2016-11-25T15:27:32Z</dcterms:created>
  <dcterms:modified xsi:type="dcterms:W3CDTF">2017-11-29T14:31:31Z</dcterms:modified>
</cp:coreProperties>
</file>

<file path=docProps/thumbnail.jpeg>
</file>